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5"/>
  </p:notesMasterIdLst>
  <p:handoutMasterIdLst>
    <p:handoutMasterId r:id="rId36"/>
  </p:handoutMasterIdLst>
  <p:sldIdLst>
    <p:sldId id="394" r:id="rId3"/>
    <p:sldId id="395" r:id="rId4"/>
    <p:sldId id="438" r:id="rId5"/>
    <p:sldId id="431" r:id="rId6"/>
    <p:sldId id="396" r:id="rId7"/>
    <p:sldId id="397" r:id="rId8"/>
    <p:sldId id="398" r:id="rId9"/>
    <p:sldId id="435" r:id="rId10"/>
    <p:sldId id="399" r:id="rId11"/>
    <p:sldId id="432" r:id="rId12"/>
    <p:sldId id="433" r:id="rId13"/>
    <p:sldId id="434" r:id="rId14"/>
    <p:sldId id="401" r:id="rId15"/>
    <p:sldId id="402" r:id="rId16"/>
    <p:sldId id="403" r:id="rId17"/>
    <p:sldId id="404" r:id="rId18"/>
    <p:sldId id="405" r:id="rId19"/>
    <p:sldId id="406" r:id="rId20"/>
    <p:sldId id="411" r:id="rId21"/>
    <p:sldId id="408" r:id="rId22"/>
    <p:sldId id="436" r:id="rId23"/>
    <p:sldId id="414" r:id="rId24"/>
    <p:sldId id="412" r:id="rId25"/>
    <p:sldId id="415" r:id="rId26"/>
    <p:sldId id="416" r:id="rId27"/>
    <p:sldId id="417" r:id="rId28"/>
    <p:sldId id="419" r:id="rId29"/>
    <p:sldId id="421" r:id="rId30"/>
    <p:sldId id="422" r:id="rId31"/>
    <p:sldId id="437" r:id="rId32"/>
    <p:sldId id="352" r:id="rId33"/>
    <p:sldId id="393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C0AA"/>
    <a:srgbClr val="F9F0AB"/>
    <a:srgbClr val="F9E6AB"/>
    <a:srgbClr val="F9FAAB"/>
    <a:srgbClr val="767691"/>
    <a:srgbClr val="7676AA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660" autoAdjust="0"/>
  </p:normalViewPr>
  <p:slideViewPr>
    <p:cSldViewPr>
      <p:cViewPr>
        <p:scale>
          <a:sx n="66" d="100"/>
          <a:sy n="66" d="100"/>
        </p:scale>
        <p:origin x="600" y="20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20-01-2015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20-01-2015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18676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65486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20-01-2015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20-01-2015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jpe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6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oop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5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5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882659"/>
            <a:ext cx="8062699" cy="11715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Object-Oriented Programming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2025659"/>
            <a:ext cx="8062699" cy="717541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4104" name="Picture 8" descr="https://raw.githubusercontent.com/guari/eclipse-ui-theme/master/com.github.eclipseuitheme.themes.plugin/screenshot/screenshot-windows_v0.8.2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84612" y="3733800"/>
            <a:ext cx="7671014" cy="256194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Documents\Courses\OOP\OOP Images\3-1-anasayf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667701">
            <a:off x="4562208" y="2152843"/>
            <a:ext cx="1477659" cy="184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a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412" y="16290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5789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799599" cy="565467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Yordan Darakchiev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graduate from the Software Academy (2013)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at the Software University (2014</a:t>
            </a:r>
            <a:r>
              <a:rPr lang="en-US" dirty="0" smtClean="0"/>
              <a:t>)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Atanas Rusenov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Trainer @ </a:t>
            </a:r>
            <a:r>
              <a:rPr lang="en-US" dirty="0"/>
              <a:t>Software University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</a:t>
            </a:r>
            <a:r>
              <a:rPr lang="en-US" dirty="0" smtClean="0"/>
              <a:t>student at the Software University (2014)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9" name="Picture 4" descr="https://media.licdn.com/media/p/1/005/070/085/1d2fbcf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94811" y="1219200"/>
            <a:ext cx="1905001" cy="229818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boutm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94812" y="3845859"/>
            <a:ext cx="1905000" cy="251460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100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8037599" cy="52296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Mario Peshev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Part-time Trainer </a:t>
            </a:r>
            <a:r>
              <a:rPr lang="en-US" sz="3200" dirty="0"/>
              <a:t>@ Software </a:t>
            </a:r>
            <a:r>
              <a:rPr lang="en-US" sz="3200" dirty="0" smtClean="0"/>
              <a:t>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Lead </a:t>
            </a:r>
            <a:r>
              <a:rPr lang="en-US" sz="3200" noProof="1" smtClean="0"/>
              <a:t>Wordpress architect @ DevriX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Wordpress consultant </a:t>
            </a:r>
            <a:r>
              <a:rPr lang="en-US" sz="3200" dirty="0" smtClean="0"/>
              <a:t>and contributor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Certified Java programmer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Solid experience in PHP, Python and other scripting languages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6" name="Picture 5" title="Software University">
            <a:hlinkClick r:id="rId2" tooltip="Software University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136238" y="4297200"/>
            <a:ext cx="1834974" cy="1570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045" y="1447800"/>
            <a:ext cx="2219413" cy="2219413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4517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 volunteer 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Scholarship students from SoftUni</a:t>
            </a:r>
          </a:p>
          <a:p>
            <a:pPr lvl="1"/>
            <a:r>
              <a:rPr lang="en-US" dirty="0" smtClean="0"/>
              <a:t>Top students from SoftUni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412" y="35052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9212" y="3505201"/>
            <a:ext cx="4915045" cy="27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89776"/>
            <a:ext cx="101115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OOP Course: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7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</a:t>
            </a:r>
            <a:r>
              <a:rPr lang="en-US" dirty="0" smtClean="0"/>
              <a:t>~ 30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25-30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Labs: ~ 10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~20-30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~ 20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6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Schedule: 20 Jan – 27 Feb 2015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date: 1 March 2015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OOP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27967" y="1625244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2" y="3714060"/>
            <a:ext cx="4710000" cy="262117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Object-oriented programming </a:t>
            </a:r>
            <a:r>
              <a:rPr lang="en-US" dirty="0" smtClean="0"/>
              <a:t>is an important paradigm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Anyone involved in software development should be familiar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OOP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OO modeling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 modern languages are either object-oriented or support classes and objects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Modern frameworks, libraries and APIs are object-oriented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 .NET Framework Class Library (C#), Java API classes (Java), </a:t>
            </a:r>
            <a:r>
              <a:rPr lang="en-US" noProof="1" smtClean="0"/>
              <a:t>Laravel</a:t>
            </a:r>
            <a:r>
              <a:rPr lang="en-US" dirty="0" smtClean="0"/>
              <a:t> (PHP), </a:t>
            </a:r>
            <a:r>
              <a:rPr lang="en-US" noProof="1" smtClean="0"/>
              <a:t>Django</a:t>
            </a:r>
            <a:r>
              <a:rPr lang="en-US" dirty="0" smtClean="0"/>
              <a:t> (Python), Rails (Ruby), STL (C++), …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OOP is a basic requirement for starting a developer job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OOP?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0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731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648200"/>
            <a:ext cx="7185872" cy="820600"/>
          </a:xfrm>
        </p:spPr>
        <p:txBody>
          <a:bodyPr/>
          <a:lstStyle/>
          <a:p>
            <a:r>
              <a:rPr lang="en-US" dirty="0" smtClean="0"/>
              <a:t>OOP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75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(80% for online students)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Up to 10% bonus from labs (onsite students)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 project: 10%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activity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System for the OOP Course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 descr="C:\Documents\Courses\OOP\OOP Images\ph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835252">
            <a:off x="7657455" y="2657452"/>
            <a:ext cx="1953655" cy="195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9012" y="3759070"/>
            <a:ext cx="2803522" cy="280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heuxasoftware.com/images/java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30880">
            <a:off x="9725089" y="2719349"/>
            <a:ext cx="1967791" cy="196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Documents\Courses\OOP\OOP Images\object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0412" y="620091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Documents\Courses\OOP\OOP Images\cshar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9994" y="1905000"/>
            <a:ext cx="2088990" cy="2088990"/>
          </a:xfrm>
          <a:prstGeom prst="rect">
            <a:avLst/>
          </a:prstGeom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/>
              <a:t> </a:t>
            </a:r>
            <a:r>
              <a:rPr lang="en-US" dirty="0"/>
              <a:t>practical </a:t>
            </a:r>
            <a:r>
              <a:rPr lang="en-US" dirty="0" smtClean="0"/>
              <a:t>problem </a:t>
            </a:r>
            <a:r>
              <a:rPr lang="en-US" dirty="0"/>
              <a:t>for </a:t>
            </a:r>
            <a:r>
              <a:rPr lang="en-US" dirty="0" smtClean="0"/>
              <a:t>6 hours:</a:t>
            </a:r>
          </a:p>
          <a:p>
            <a:pPr lvl="1"/>
            <a:r>
              <a:rPr lang="en-US" dirty="0" smtClean="0"/>
              <a:t>You are given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 skeleton </a:t>
            </a:r>
            <a:r>
              <a:rPr lang="en-US" dirty="0" smtClean="0"/>
              <a:t>(empty classes and interfaces)</a:t>
            </a:r>
          </a:p>
          <a:p>
            <a:pPr lvl="2"/>
            <a:r>
              <a:rPr lang="en-US" dirty="0" smtClean="0"/>
              <a:t>You should implement the missing functionality properly</a:t>
            </a:r>
          </a:p>
          <a:p>
            <a:pPr lvl="1"/>
            <a:r>
              <a:rPr lang="en-US" dirty="0" smtClean="0"/>
              <a:t>Your project should be written in</a:t>
            </a:r>
            <a:r>
              <a:rPr lang="en-US" dirty="0"/>
              <a:t> </a:t>
            </a:r>
            <a:r>
              <a:rPr lang="en-US" dirty="0" smtClean="0"/>
              <a:t>C# and should correctly follow all OOP principles</a:t>
            </a:r>
            <a:endParaRPr lang="en-US" u="sng" dirty="0" smtClean="0"/>
          </a:p>
          <a:p>
            <a:r>
              <a:rPr lang="en-US" dirty="0" smtClean="0"/>
              <a:t>Automated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judge system </a:t>
            </a:r>
            <a:r>
              <a:rPr lang="en-US" dirty="0" smtClean="0"/>
              <a:t>with real-time feedback gives only 50% of the total exam score</a:t>
            </a:r>
          </a:p>
          <a:p>
            <a:pPr lvl="1"/>
            <a:r>
              <a:rPr lang="en-US" dirty="0" smtClean="0"/>
              <a:t>The other 50% come from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 review </a:t>
            </a:r>
            <a:r>
              <a:rPr lang="en-US" dirty="0" smtClean="0"/>
              <a:t>by the </a:t>
            </a:r>
            <a:r>
              <a:rPr lang="en-US" noProof="1" smtClean="0"/>
              <a:t>SoftUni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OOP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2D RPG game of your own choice</a:t>
            </a:r>
          </a:p>
          <a:p>
            <a:pPr lvl="1"/>
            <a:r>
              <a:rPr lang="en-US" dirty="0" smtClean="0"/>
              <a:t>Should be OOP-structured and follow the good practices of OOP</a:t>
            </a:r>
          </a:p>
          <a:p>
            <a:pPr lvl="1"/>
            <a:r>
              <a:rPr lang="en-US" dirty="0" smtClean="0"/>
              <a:t>Can be written in C# or Java (up to the team to choose)</a:t>
            </a:r>
          </a:p>
          <a:p>
            <a:pPr lvl="1"/>
            <a:r>
              <a:rPr lang="en-US" dirty="0" smtClean="0"/>
              <a:t>Can be console-based or with a GUI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Teamwork Project</a:t>
            </a:r>
            <a:endParaRPr lang="en-US" dirty="0"/>
          </a:p>
        </p:txBody>
      </p:sp>
      <p:pic>
        <p:nvPicPr>
          <p:cNvPr id="3074" name="Picture 2" descr="C:\Documents\Courses\OOP\OOP Images\352697-world-of-warcraft-wrath-of-the-lich-king-windows-screensho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12" y="3962400"/>
            <a:ext cx="4803205" cy="2381250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Documents\Courses\OOP\OOP Images\acrossageex_scree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6811" y="3962400"/>
            <a:ext cx="4953001" cy="238125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09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 week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Do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Documents\Courses\OOP\OOP Images\Intro-C_-Book-Nakov-front-cover-300x427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6212" y="2428000"/>
            <a:ext cx="2757472" cy="3924802"/>
          </a:xfrm>
          <a:prstGeom prst="rect">
            <a:avLst/>
          </a:prstGeom>
          <a:noFill/>
          <a:effectLst>
            <a:glow rad="76200">
              <a:srgbClr val="C6C0AA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mtClean="0"/>
              <a:t>OOP Course official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website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23171" y="1924966"/>
            <a:ext cx="10942482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https://softuni.bg/trainings/coursesinstances/details/8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OOP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"OOP" course provides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Fundamental understanding of OOP programming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OOP basic principles, using Classes and application in                     in different OOP Languages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Automated judge system + code review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8612" y="1486939"/>
            <a:ext cx="2592878" cy="2592878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69647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28049" y="3655983"/>
              <a:ext cx="6376595" cy="145783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OOP Course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softuni.bg/courses/oop/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OOP – Course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2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2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OOP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6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smtClean="0"/>
              <a:t>#2 </a:t>
            </a:r>
            <a:r>
              <a:rPr lang="en-US" dirty="0" smtClean="0"/>
              <a:t>at the Software University</a:t>
            </a:r>
            <a:endParaRPr lang="en-US" dirty="0"/>
          </a:p>
        </p:txBody>
      </p:sp>
      <p:pic>
        <p:nvPicPr>
          <p:cNvPr id="1030" name="Picture 6" descr="C:\Documents\Courses\OOP\OOP Images\Jav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922396">
            <a:off x="1425976" y="4411578"/>
            <a:ext cx="1967279" cy="196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105">
            <a:off x="9090248" y="4633474"/>
            <a:ext cx="1739308" cy="1843739"/>
          </a:xfrm>
          <a:prstGeom prst="rect">
            <a:avLst/>
          </a:prstGeom>
        </p:spPr>
      </p:pic>
      <p:pic>
        <p:nvPicPr>
          <p:cNvPr id="1029" name="Picture 5" descr="C:\Documents\Courses\OOP\OOP Images\jquery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7078">
            <a:off x="5445347" y="4713523"/>
            <a:ext cx="3824287" cy="1438904"/>
          </a:xfrm>
          <a:prstGeom prst="roundRect">
            <a:avLst>
              <a:gd name="adj" fmla="val 1225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Documents\Courses\OOP\OOP Images\OOP-in-J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41363">
            <a:off x="4452792" y="5004530"/>
            <a:ext cx="1324505" cy="132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Documents\Courses\OOP\OOP Images\csharp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95523">
            <a:off x="2965982" y="4663057"/>
            <a:ext cx="15811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379412" y="1600200"/>
            <a:ext cx="11358110" cy="304800"/>
            <a:chOff x="251520" y="760440"/>
            <a:chExt cx="8713090" cy="30480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51520" y="908650"/>
              <a:ext cx="871309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0668" y="760440"/>
              <a:ext cx="0" cy="29642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2483830" y="764630"/>
              <a:ext cx="0" cy="29642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606992" y="768820"/>
              <a:ext cx="0" cy="29642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732420" y="768820"/>
              <a:ext cx="0" cy="29642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857848" y="764630"/>
              <a:ext cx="0" cy="29642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99490" y="836640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961352" y="836640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429850" y="840830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022532" y="840830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4084394" y="840830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552892" y="845020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5148080" y="836640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209942" y="836640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5678440" y="840830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271122" y="847115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8332984" y="847115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801482" y="851305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521696" y="2039550"/>
            <a:ext cx="4137390" cy="90809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 smtClean="0"/>
              <a:t>OOP (C#, Java, PHP)</a:t>
            </a:r>
            <a:endParaRPr lang="bg-BG" sz="2000" dirty="0"/>
          </a:p>
          <a:p>
            <a:r>
              <a:rPr lang="en-US" sz="1600" dirty="0" smtClean="0"/>
              <a:t>11 </a:t>
            </a:r>
            <a:r>
              <a:rPr lang="en-US" sz="1600" dirty="0"/>
              <a:t>times</a:t>
            </a:r>
            <a:r>
              <a:rPr lang="bg-BG" sz="1600" dirty="0"/>
              <a:t> + </a:t>
            </a:r>
            <a:r>
              <a:rPr lang="en-US" sz="1600" dirty="0"/>
              <a:t>exam</a:t>
            </a:r>
            <a:r>
              <a:rPr lang="bg-BG" sz="1600" dirty="0"/>
              <a:t> + </a:t>
            </a:r>
            <a:r>
              <a:rPr lang="en-US" sz="1600" dirty="0"/>
              <a:t>TW</a:t>
            </a:r>
            <a:endParaRPr lang="bg-BG" sz="1600" dirty="0"/>
          </a:p>
          <a:p>
            <a:r>
              <a:rPr lang="en-US" sz="1600" dirty="0" smtClean="0"/>
              <a:t>6</a:t>
            </a:r>
            <a:r>
              <a:rPr lang="bg-BG" sz="1600" dirty="0" smtClean="0"/>
              <a:t> </a:t>
            </a:r>
            <a:r>
              <a:rPr lang="en-US" sz="1600" dirty="0"/>
              <a:t>weeks</a:t>
            </a:r>
            <a:r>
              <a:rPr lang="bg-BG" sz="1600" dirty="0"/>
              <a:t> * </a:t>
            </a:r>
            <a:r>
              <a:rPr lang="en-US" sz="1600" dirty="0" smtClean="0"/>
              <a:t>2</a:t>
            </a:r>
            <a:r>
              <a:rPr lang="bg-BG" sz="1600" dirty="0" smtClean="0"/>
              <a:t> </a:t>
            </a:r>
            <a:r>
              <a:rPr lang="en-US" sz="1600" dirty="0"/>
              <a:t>times</a:t>
            </a:r>
            <a:endParaRPr lang="bg-BG" sz="1600" dirty="0"/>
          </a:p>
          <a:p>
            <a:endParaRPr lang="en-US" sz="1800" dirty="0"/>
          </a:p>
        </p:txBody>
      </p:sp>
      <p:sp>
        <p:nvSpPr>
          <p:cNvPr id="53" name="TextBox 52"/>
          <p:cNvSpPr txBox="1"/>
          <p:nvPr/>
        </p:nvSpPr>
        <p:spPr>
          <a:xfrm>
            <a:off x="4722812" y="2039550"/>
            <a:ext cx="2008754" cy="89991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JS </a:t>
            </a:r>
            <a:r>
              <a:rPr lang="en-US" sz="2000" dirty="0" smtClean="0"/>
              <a:t>OOP</a:t>
            </a:r>
            <a:endParaRPr lang="bg-BG" sz="2000" dirty="0"/>
          </a:p>
          <a:p>
            <a:r>
              <a:rPr lang="en-US" sz="1600" dirty="0" smtClean="0"/>
              <a:t>5 </a:t>
            </a:r>
            <a:r>
              <a:rPr lang="en-US" sz="1600" dirty="0"/>
              <a:t>times</a:t>
            </a:r>
            <a:r>
              <a:rPr lang="bg-BG" sz="1600" dirty="0"/>
              <a:t> + </a:t>
            </a:r>
            <a:r>
              <a:rPr lang="en-US" sz="1600" dirty="0"/>
              <a:t>exam</a:t>
            </a:r>
            <a:r>
              <a:rPr lang="bg-BG" sz="1600" dirty="0"/>
              <a:t> + </a:t>
            </a:r>
            <a:r>
              <a:rPr lang="en-US" sz="1600" dirty="0"/>
              <a:t>TW</a:t>
            </a:r>
            <a:endParaRPr lang="bg-BG" sz="1600" dirty="0"/>
          </a:p>
          <a:p>
            <a:r>
              <a:rPr lang="en-US" sz="1600" dirty="0" smtClean="0"/>
              <a:t>3</a:t>
            </a:r>
            <a:r>
              <a:rPr lang="bg-BG" sz="1600" dirty="0" smtClean="0"/>
              <a:t> </a:t>
            </a:r>
            <a:r>
              <a:rPr lang="en-US" sz="1600" dirty="0"/>
              <a:t>weeks</a:t>
            </a:r>
            <a:r>
              <a:rPr lang="bg-BG" sz="1600" dirty="0"/>
              <a:t> * </a:t>
            </a:r>
            <a:r>
              <a:rPr lang="en-US" sz="1600" dirty="0" smtClean="0"/>
              <a:t>2</a:t>
            </a:r>
            <a:r>
              <a:rPr lang="bg-BG" sz="1600" dirty="0" smtClean="0"/>
              <a:t> </a:t>
            </a:r>
            <a:r>
              <a:rPr lang="en-US" sz="1600" dirty="0"/>
              <a:t>times</a:t>
            </a:r>
            <a:endParaRPr lang="bg-BG" sz="1600" dirty="0"/>
          </a:p>
          <a:p>
            <a:endParaRPr lang="en-US" sz="1800" dirty="0"/>
          </a:p>
        </p:txBody>
      </p:sp>
      <p:sp>
        <p:nvSpPr>
          <p:cNvPr id="54" name="TextBox 53"/>
          <p:cNvSpPr txBox="1"/>
          <p:nvPr/>
        </p:nvSpPr>
        <p:spPr>
          <a:xfrm>
            <a:off x="6800761" y="2039550"/>
            <a:ext cx="2698335" cy="89991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JS Apps</a:t>
            </a:r>
            <a:endParaRPr lang="bg-BG" sz="2000" dirty="0"/>
          </a:p>
          <a:p>
            <a:r>
              <a:rPr lang="en-US" sz="1600" dirty="0" smtClean="0"/>
              <a:t>6 </a:t>
            </a:r>
            <a:r>
              <a:rPr lang="en-US" sz="1600" dirty="0"/>
              <a:t>times</a:t>
            </a:r>
            <a:r>
              <a:rPr lang="bg-BG" sz="1600" dirty="0"/>
              <a:t> + </a:t>
            </a:r>
            <a:r>
              <a:rPr lang="en-US" sz="1600" dirty="0"/>
              <a:t>exam</a:t>
            </a:r>
            <a:r>
              <a:rPr lang="bg-BG" sz="1600" dirty="0"/>
              <a:t> + </a:t>
            </a:r>
            <a:r>
              <a:rPr lang="en-US" sz="1600" dirty="0"/>
              <a:t>TW</a:t>
            </a:r>
            <a:endParaRPr lang="bg-BG" sz="1600" dirty="0"/>
          </a:p>
          <a:p>
            <a:r>
              <a:rPr lang="en-US" sz="1600" dirty="0" smtClean="0"/>
              <a:t>4</a:t>
            </a:r>
            <a:r>
              <a:rPr lang="bg-BG" sz="1600" dirty="0" smtClean="0"/>
              <a:t> </a:t>
            </a:r>
            <a:r>
              <a:rPr lang="en-US" sz="1600" dirty="0"/>
              <a:t>weeks</a:t>
            </a:r>
            <a:r>
              <a:rPr lang="bg-BG" sz="1600" dirty="0"/>
              <a:t> * </a:t>
            </a:r>
            <a:r>
              <a:rPr lang="en-US" sz="1600" dirty="0" smtClean="0"/>
              <a:t>2</a:t>
            </a:r>
            <a:r>
              <a:rPr lang="bg-BG" sz="1600" dirty="0" smtClean="0"/>
              <a:t> </a:t>
            </a:r>
            <a:r>
              <a:rPr lang="en-US" sz="1600" dirty="0"/>
              <a:t>times</a:t>
            </a:r>
            <a:endParaRPr lang="bg-BG" sz="1600" dirty="0"/>
          </a:p>
          <a:p>
            <a:endParaRPr lang="en-US" sz="1800" dirty="0"/>
          </a:p>
        </p:txBody>
      </p:sp>
      <p:sp>
        <p:nvSpPr>
          <p:cNvPr id="55" name="TextBox 54"/>
          <p:cNvSpPr txBox="1"/>
          <p:nvPr/>
        </p:nvSpPr>
        <p:spPr>
          <a:xfrm>
            <a:off x="521694" y="3038758"/>
            <a:ext cx="11073703" cy="89440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High-Quality Code</a:t>
            </a:r>
            <a:endParaRPr lang="bg-BG" sz="2000" dirty="0"/>
          </a:p>
          <a:p>
            <a:r>
              <a:rPr lang="bg-BG" sz="1600" dirty="0" smtClean="0"/>
              <a:t>1</a:t>
            </a:r>
            <a:r>
              <a:rPr lang="en-US" sz="1600" dirty="0" smtClean="0"/>
              <a:t>2 </a:t>
            </a:r>
            <a:r>
              <a:rPr lang="en-US" sz="1600" dirty="0"/>
              <a:t>times</a:t>
            </a:r>
            <a:r>
              <a:rPr lang="bg-BG" sz="1600" dirty="0"/>
              <a:t> + </a:t>
            </a:r>
            <a:r>
              <a:rPr lang="en-US" sz="1600" dirty="0"/>
              <a:t>exam</a:t>
            </a:r>
            <a:r>
              <a:rPr lang="bg-BG" sz="1600" dirty="0"/>
              <a:t> + </a:t>
            </a:r>
            <a:r>
              <a:rPr lang="en-US" sz="1600" dirty="0"/>
              <a:t>TW</a:t>
            </a:r>
            <a:endParaRPr lang="bg-BG" sz="1600" dirty="0"/>
          </a:p>
          <a:p>
            <a:r>
              <a:rPr lang="bg-BG" sz="1600" dirty="0"/>
              <a:t>1</a:t>
            </a:r>
            <a:r>
              <a:rPr lang="en-US" sz="1600" dirty="0"/>
              <a:t>6</a:t>
            </a:r>
            <a:r>
              <a:rPr lang="bg-BG" sz="1600" dirty="0"/>
              <a:t> </a:t>
            </a:r>
            <a:r>
              <a:rPr lang="en-US" sz="1600" dirty="0"/>
              <a:t>weeks</a:t>
            </a:r>
            <a:r>
              <a:rPr lang="bg-BG" sz="1600" dirty="0"/>
              <a:t> * 1 </a:t>
            </a:r>
            <a:r>
              <a:rPr lang="en-US" sz="1600" dirty="0"/>
              <a:t>time</a:t>
            </a:r>
            <a:endParaRPr lang="bg-BG" sz="1600" dirty="0"/>
          </a:p>
          <a:p>
            <a:endParaRPr lang="en-US" sz="1800" dirty="0"/>
          </a:p>
        </p:txBody>
      </p:sp>
      <p:sp>
        <p:nvSpPr>
          <p:cNvPr id="56" name="TextBox 55"/>
          <p:cNvSpPr txBox="1"/>
          <p:nvPr/>
        </p:nvSpPr>
        <p:spPr>
          <a:xfrm>
            <a:off x="9550146" y="2039550"/>
            <a:ext cx="2030410" cy="89991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 smtClean="0"/>
              <a:t>Angular JS</a:t>
            </a:r>
            <a:endParaRPr lang="bg-BG" sz="2000" dirty="0"/>
          </a:p>
          <a:p>
            <a:r>
              <a:rPr lang="en-US" sz="1600" dirty="0" smtClean="0"/>
              <a:t>4 </a:t>
            </a:r>
            <a:r>
              <a:rPr lang="en-US" sz="1600" dirty="0"/>
              <a:t>times</a:t>
            </a:r>
            <a:r>
              <a:rPr lang="bg-BG" sz="1600" dirty="0"/>
              <a:t> + </a:t>
            </a:r>
            <a:r>
              <a:rPr lang="en-US" sz="1600" dirty="0" smtClean="0"/>
              <a:t>project</a:t>
            </a:r>
            <a:endParaRPr lang="bg-BG" sz="1600" dirty="0"/>
          </a:p>
          <a:p>
            <a:r>
              <a:rPr lang="en-US" sz="1600" dirty="0" smtClean="0"/>
              <a:t>3</a:t>
            </a:r>
            <a:r>
              <a:rPr lang="bg-BG" sz="1600" dirty="0" smtClean="0"/>
              <a:t> </a:t>
            </a:r>
            <a:r>
              <a:rPr lang="en-US" sz="1600" dirty="0"/>
              <a:t>weeks</a:t>
            </a:r>
            <a:r>
              <a:rPr lang="bg-BG" sz="1600" dirty="0"/>
              <a:t> * </a:t>
            </a:r>
            <a:r>
              <a:rPr lang="en-US" sz="1600" dirty="0" smtClean="0"/>
              <a:t>2</a:t>
            </a:r>
            <a:r>
              <a:rPr lang="bg-BG" sz="1600" dirty="0" smtClean="0"/>
              <a:t> </a:t>
            </a:r>
            <a:r>
              <a:rPr lang="en-US" sz="1600" dirty="0"/>
              <a:t>times</a:t>
            </a:r>
            <a:endParaRPr lang="bg-BG" sz="16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1504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OOP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078840" y="1447801"/>
            <a:ext cx="7825572" cy="3282128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201460" y="3606272"/>
              <a:ext cx="7274779" cy="145783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Object-Oriented Programming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19628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OOP" </a:t>
            </a:r>
            <a:r>
              <a:rPr lang="en-US" dirty="0" smtClean="0"/>
              <a:t>course: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Fundamentals </a:t>
            </a:r>
            <a:r>
              <a:rPr lang="en-US" dirty="0" smtClean="0"/>
              <a:t>in OOP programming: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Defining, structuring and using classes properly</a:t>
            </a:r>
          </a:p>
          <a:p>
            <a:pPr lvl="3">
              <a:lnSpc>
                <a:spcPct val="100000"/>
              </a:lnSpc>
            </a:pPr>
            <a:r>
              <a:rPr lang="en-US" dirty="0" smtClean="0"/>
              <a:t>Classes, objects, constructors, methods, properties, static members, …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Basic principles of OOP and applying them to our code</a:t>
            </a:r>
          </a:p>
          <a:p>
            <a:pPr lvl="3">
              <a:lnSpc>
                <a:spcPct val="100000"/>
              </a:lnSpc>
            </a:pPr>
            <a:r>
              <a:rPr lang="en-US" dirty="0" smtClean="0"/>
              <a:t>Encapsulation, abstraction, inheritance, polymorphism, exceptions, …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OOP in different languages (C#, Java, PHP)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Develop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object-oriented thinking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problem-solving </a:t>
            </a:r>
            <a:r>
              <a:rPr lang="en-US" dirty="0" smtClean="0"/>
              <a:t>skills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Object-oriented modeling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6"/>
          </a:xfrm>
        </p:spPr>
        <p:txBody>
          <a:bodyPr>
            <a:noAutofit/>
          </a:bodyPr>
          <a:lstStyle/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Course Introduction. Defining classes and their components (fields, properties, constructors, methods, etc.)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Exceptions. Using static members, namespaces, indexers and operators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Principles of OOP: Inheritance and Abstraction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Principles of OOP: Encapsulation and Polymorphism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Lab: Writing a small OOP project from scratch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Other OOP types (Structures, </a:t>
            </a:r>
            <a:r>
              <a:rPr lang="en-US" sz="3000" noProof="1" smtClean="0"/>
              <a:t>Enums</a:t>
            </a:r>
            <a:r>
              <a:rPr lang="en-US" sz="3000" dirty="0" smtClean="0"/>
              <a:t>, Generics, Attributes)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Delegates and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Events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. Other types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: enums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, structures, generics, …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Functional programming in different languages (C#, Java, JS, PHP)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Course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6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.NET Common Type System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Lab: Extending an API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OOP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 – Classes, Interfaces,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Enums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, etc.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OOP in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PHP – Classes, Interfaces, Traits, etc.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Design Patterns – Overview of the Classic Design Patterns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Workshop I – Real-world Object-Oriented Application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Workshop II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Real-world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Object-Oriented Application</a:t>
            </a: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OOP Exam Preparation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OOP 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Course Topics (2)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029001" y="4343400"/>
            <a:ext cx="3009011" cy="2333255"/>
            <a:chOff x="8990012" y="4448545"/>
            <a:chExt cx="3009011" cy="2333255"/>
          </a:xfrm>
        </p:grpSpPr>
        <p:pic>
          <p:nvPicPr>
            <p:cNvPr id="2052" name="Picture 4" descr="C:\Documents\Courses\OOP\OOP Images\bb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0012" y="4448545"/>
              <a:ext cx="3009011" cy="2333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9829803" y="4625370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  <a:endParaRPr lang="en-US" sz="45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515603" y="5996970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142142" y="5311170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  <a:endParaRPr lang="en-US" sz="45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762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1245</Words>
  <Application>Microsoft Office PowerPoint</Application>
  <PresentationFormat>Custom</PresentationFormat>
  <Paragraphs>241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Wingdings</vt:lpstr>
      <vt:lpstr>Wingdings 2</vt:lpstr>
      <vt:lpstr>SoftUni 16x9</vt:lpstr>
      <vt:lpstr>Object-Oriented Programming</vt:lpstr>
      <vt:lpstr>Table of Contents</vt:lpstr>
      <vt:lpstr>SoftUni Diamond Partners</vt:lpstr>
      <vt:lpstr>Level #2 at the Software University</vt:lpstr>
      <vt:lpstr>OOP Course</vt:lpstr>
      <vt:lpstr>Course Objectives</vt:lpstr>
      <vt:lpstr>OOP – Course Topics</vt:lpstr>
      <vt:lpstr>OOP – Course Topics (2)</vt:lpstr>
      <vt:lpstr>The Trainers Team</vt:lpstr>
      <vt:lpstr>Trainers Team</vt:lpstr>
      <vt:lpstr>Trainers Team (2)</vt:lpstr>
      <vt:lpstr>Trainers Team (2)</vt:lpstr>
      <vt:lpstr>Volunteer Teaching Assistants</vt:lpstr>
      <vt:lpstr>OOP Course: More Details </vt:lpstr>
      <vt:lpstr>Training Duration – OOP</vt:lpstr>
      <vt:lpstr>Why OOP?</vt:lpstr>
      <vt:lpstr>Why English?</vt:lpstr>
      <vt:lpstr>OOP Course</vt:lpstr>
      <vt:lpstr>Scoring System for the OOP Course</vt:lpstr>
      <vt:lpstr>The OOP Exam</vt:lpstr>
      <vt:lpstr>Teamwork Project</vt:lpstr>
      <vt:lpstr>Homework Assignments</vt:lpstr>
      <vt:lpstr>Homework Peer Reviews</vt:lpstr>
      <vt:lpstr>Resources</vt:lpstr>
      <vt:lpstr>Course Web Site &amp; Forums</vt:lpstr>
      <vt:lpstr>The OOP Slides and Videos</vt:lpstr>
      <vt:lpstr>Software University Learning System (SULS)</vt:lpstr>
      <vt:lpstr>Summary</vt:lpstr>
      <vt:lpstr>OOP – Course Introduction</vt:lpstr>
      <vt:lpstr>SoftUni Diamond Partners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OOP: Course Introduction</dc:title>
  <dc:subject>C# Basics Course</dc:subject>
  <dc:creator/>
  <cp:keywords>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2015-01-20T13:29:10Z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